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60" r:id="rId3"/>
    <p:sldId id="261" r:id="rId4"/>
    <p:sldId id="262" r:id="rId5"/>
    <p:sldId id="266" r:id="rId6"/>
    <p:sldId id="267" r:id="rId7"/>
    <p:sldId id="269" r:id="rId8"/>
    <p:sldId id="271" r:id="rId9"/>
    <p:sldId id="272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52D060-58B6-4A61-8F75-F5685D6AEA8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95CDF6-D9D1-487F-90E5-8BEE181386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9563" y="609600"/>
            <a:ext cx="7921074" cy="992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PHÒNG GIÁO DỤC VÀ ĐÀO TẠO HUYỆN HÓC MÔN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TRƯỜNG TIỂU HỌC TRẦN VĂN MƯỜI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9567" y="1792069"/>
            <a:ext cx="2085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TOÁN 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4412" y="2894022"/>
            <a:ext cx="7200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DIỆN TÍCH XUNG QUANH VÀ DIỆN TÍCH TOÀN PHẦN HÌNH LẬP PHƯƠNG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57400" y="4491335"/>
            <a:ext cx="5951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GIÁO VIÊN: NGUYỄN XUÂN HÙNG</a:t>
            </a:r>
          </a:p>
        </p:txBody>
      </p:sp>
    </p:spTree>
    <p:extLst>
      <p:ext uri="{BB962C8B-B14F-4D97-AF65-F5344CB8AC3E}">
        <p14:creationId xmlns:p14="http://schemas.microsoft.com/office/powerpoint/2010/main" val="28095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4268" y="2017693"/>
            <a:ext cx="6998132" cy="954107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CHÚC CÁC EM NẮM VỮNG KIẾN THỨC VÀ LÀM BÀI TỐT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7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9"/>
          <p:cNvSpPr txBox="1">
            <a:spLocks noChangeArrowheads="1"/>
          </p:cNvSpPr>
          <p:nvPr/>
        </p:nvSpPr>
        <p:spPr bwMode="auto">
          <a:xfrm>
            <a:off x="1534391" y="381000"/>
            <a:ext cx="6303818" cy="974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 smtClean="0">
                <a:latin typeface="Times New Roman" pitchFamily="18" charset="0"/>
              </a:rPr>
              <a:t>Thứ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ba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ngày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02 </a:t>
            </a:r>
            <a:r>
              <a:rPr lang="en-US" altLang="en-US" sz="2400" dirty="0" err="1" smtClean="0">
                <a:latin typeface="Times New Roman" pitchFamily="18" charset="0"/>
              </a:rPr>
              <a:t>tháng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02 </a:t>
            </a:r>
            <a:r>
              <a:rPr lang="en-US" altLang="en-US" sz="2400" dirty="0" err="1" smtClean="0">
                <a:latin typeface="Times New Roman" pitchFamily="18" charset="0"/>
              </a:rPr>
              <a:t>năm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2021</a:t>
            </a:r>
            <a:endParaRPr lang="en-US" altLang="en-US" sz="24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TOÁN</a:t>
            </a:r>
            <a:endParaRPr lang="en-US" altLang="en-US" sz="2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828263"/>
            <a:ext cx="3904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KIỂM TRA BÀI CŨ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600980"/>
            <a:ext cx="837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tích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hộp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362980"/>
            <a:ext cx="837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tắc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tích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toàn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hộp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632248"/>
      </p:ext>
    </p:extLst>
  </p:cSld>
  <p:clrMapOvr>
    <a:masterClrMapping/>
  </p:clrMapOvr>
  <p:transition spd="med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40"/>
          <p:cNvSpPr>
            <a:spLocks/>
          </p:cNvSpPr>
          <p:nvPr/>
        </p:nvSpPr>
        <p:spPr bwMode="auto">
          <a:xfrm>
            <a:off x="6629400" y="1828800"/>
            <a:ext cx="533400" cy="19812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0" y="1248"/>
              </a:cxn>
              <a:cxn ang="0">
                <a:pos x="336" y="912"/>
              </a:cxn>
              <a:cxn ang="0">
                <a:pos x="336" y="0"/>
              </a:cxn>
            </a:cxnLst>
            <a:rect l="0" t="0" r="r" b="b"/>
            <a:pathLst>
              <a:path w="336" h="1248">
                <a:moveTo>
                  <a:pt x="336" y="0"/>
                </a:moveTo>
                <a:lnTo>
                  <a:pt x="0" y="336"/>
                </a:lnTo>
                <a:lnTo>
                  <a:pt x="0" y="1248"/>
                </a:lnTo>
                <a:lnTo>
                  <a:pt x="336" y="912"/>
                </a:lnTo>
                <a:lnTo>
                  <a:pt x="33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53" name="Freeform 37"/>
          <p:cNvSpPr>
            <a:spLocks/>
          </p:cNvSpPr>
          <p:nvPr/>
        </p:nvSpPr>
        <p:spPr bwMode="auto">
          <a:xfrm>
            <a:off x="5029200" y="2362200"/>
            <a:ext cx="1600200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55" name="Freeform 39"/>
          <p:cNvSpPr>
            <a:spLocks/>
          </p:cNvSpPr>
          <p:nvPr/>
        </p:nvSpPr>
        <p:spPr bwMode="auto">
          <a:xfrm>
            <a:off x="5029200" y="1828800"/>
            <a:ext cx="2133600" cy="5334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1008" y="336"/>
              </a:cxn>
              <a:cxn ang="0">
                <a:pos x="1344" y="0"/>
              </a:cxn>
              <a:cxn ang="0">
                <a:pos x="336" y="0"/>
              </a:cxn>
            </a:cxnLst>
            <a:rect l="0" t="0" r="r" b="b"/>
            <a:pathLst>
              <a:path w="1344" h="336">
                <a:moveTo>
                  <a:pt x="336" y="0"/>
                </a:moveTo>
                <a:lnTo>
                  <a:pt x="0" y="336"/>
                </a:lnTo>
                <a:lnTo>
                  <a:pt x="1008" y="336"/>
                </a:lnTo>
                <a:lnTo>
                  <a:pt x="1344" y="0"/>
                </a:lnTo>
                <a:lnTo>
                  <a:pt x="336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" name="Freeform 40"/>
          <p:cNvSpPr>
            <a:spLocks/>
          </p:cNvSpPr>
          <p:nvPr/>
        </p:nvSpPr>
        <p:spPr bwMode="auto">
          <a:xfrm>
            <a:off x="3168650" y="1936750"/>
            <a:ext cx="762000" cy="19050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0" y="1248"/>
              </a:cxn>
              <a:cxn ang="0">
                <a:pos x="336" y="912"/>
              </a:cxn>
              <a:cxn ang="0">
                <a:pos x="336" y="0"/>
              </a:cxn>
            </a:cxnLst>
            <a:rect l="0" t="0" r="r" b="b"/>
            <a:pathLst>
              <a:path w="336" h="1248">
                <a:moveTo>
                  <a:pt x="336" y="0"/>
                </a:moveTo>
                <a:lnTo>
                  <a:pt x="0" y="336"/>
                </a:lnTo>
                <a:lnTo>
                  <a:pt x="0" y="1248"/>
                </a:lnTo>
                <a:lnTo>
                  <a:pt x="336" y="912"/>
                </a:lnTo>
                <a:lnTo>
                  <a:pt x="33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" name="Freeform 37"/>
          <p:cNvSpPr>
            <a:spLocks/>
          </p:cNvSpPr>
          <p:nvPr/>
        </p:nvSpPr>
        <p:spPr bwMode="auto">
          <a:xfrm>
            <a:off x="838200" y="2438400"/>
            <a:ext cx="2362200" cy="1371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4" name="Freeform 39"/>
          <p:cNvSpPr>
            <a:spLocks/>
          </p:cNvSpPr>
          <p:nvPr/>
        </p:nvSpPr>
        <p:spPr bwMode="auto">
          <a:xfrm>
            <a:off x="806450" y="1924050"/>
            <a:ext cx="3124200" cy="5334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1008" y="336"/>
              </a:cxn>
              <a:cxn ang="0">
                <a:pos x="1344" y="0"/>
              </a:cxn>
              <a:cxn ang="0">
                <a:pos x="336" y="0"/>
              </a:cxn>
            </a:cxnLst>
            <a:rect l="0" t="0" r="r" b="b"/>
            <a:pathLst>
              <a:path w="1344" h="336">
                <a:moveTo>
                  <a:pt x="336" y="0"/>
                </a:moveTo>
                <a:lnTo>
                  <a:pt x="0" y="336"/>
                </a:lnTo>
                <a:lnTo>
                  <a:pt x="1008" y="336"/>
                </a:lnTo>
                <a:lnTo>
                  <a:pt x="1344" y="0"/>
                </a:lnTo>
                <a:lnTo>
                  <a:pt x="336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4724400" y="2743200"/>
            <a:ext cx="357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Hình lập phương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466725" y="2762250"/>
            <a:ext cx="357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Hình hộp chữ nhật</a:t>
            </a:r>
          </a:p>
        </p:txBody>
      </p: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1600200" y="37973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5562600" y="3825875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0000FF"/>
                </a:solidFill>
                <a:latin typeface="Times New Roman" pitchFamily="18" charset="0"/>
              </a:rPr>
              <a:t>(2)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152400" y="4572000"/>
            <a:ext cx="8305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6600CC"/>
                </a:solidFill>
                <a:latin typeface="Times New Roman" pitchFamily="18" charset="0"/>
              </a:rPr>
              <a:t>- Hình lập phương có điểm gì giống với hình hộp chữ nhật ?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685800" y="4586288"/>
            <a:ext cx="891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+Giống nhau: đều có 6 mặt, 8 đỉnh, 12 cạnh.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228600" y="5181600"/>
            <a:ext cx="922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CC3300"/>
                </a:solidFill>
                <a:latin typeface="Times New Roman" pitchFamily="18" charset="0"/>
              </a:rPr>
              <a:t>- Hình lập phương khác hình hộp chữ nhật ở điểm nào?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6200" y="51816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itchFamily="18" charset="0"/>
              </a:rPr>
              <a:t>+Các mặt của hình lập phương là các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hình vuông</a:t>
            </a:r>
            <a:r>
              <a:rPr lang="en-US" altLang="en-US" sz="2800" b="1">
                <a:latin typeface="Times New Roman" pitchFamily="18" charset="0"/>
              </a:rPr>
              <a:t> bằng nhau còn các mặt của hình hộp chữ nhật là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hình chữ nhật.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534391" y="76200"/>
            <a:ext cx="6303818" cy="152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Thứ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ba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ngày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tháng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năm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2021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TOÁN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XUNG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QUANH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TOÀN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PHẦN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altLang="en-US" sz="1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309462"/>
      </p:ext>
    </p:extLst>
  </p:cSld>
  <p:clrMapOvr>
    <a:masterClrMapping/>
  </p:clrMapOvr>
  <p:transition spd="med">
    <p:push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7.40741E-7 L 0.00365 0.203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101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-0.00365 0.195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9" grpId="0"/>
      <p:bldP spid="55309" grpId="1"/>
      <p:bldP spid="55310" grpId="0"/>
      <p:bldP spid="55313" grpId="0"/>
      <p:bldP spid="55313" grpId="1"/>
      <p:bldP spid="55314" grpId="0"/>
      <p:bldP spid="55315" grpId="0"/>
      <p:bldP spid="55315" grpId="1"/>
      <p:bldP spid="553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685800" y="4343400"/>
            <a:ext cx="357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Hình hộp chữ nhật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4778375" y="4343400"/>
            <a:ext cx="357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Hình lập phương</a:t>
            </a:r>
          </a:p>
        </p:txBody>
      </p:sp>
      <p:grpSp>
        <p:nvGrpSpPr>
          <p:cNvPr id="4100" name="Group 9"/>
          <p:cNvGrpSpPr>
            <a:grpSpLocks/>
          </p:cNvGrpSpPr>
          <p:nvPr/>
        </p:nvGrpSpPr>
        <p:grpSpPr bwMode="auto">
          <a:xfrm>
            <a:off x="838200" y="1870075"/>
            <a:ext cx="3124200" cy="1905000"/>
            <a:chOff x="528" y="1824"/>
            <a:chExt cx="1968" cy="1200"/>
          </a:xfrm>
        </p:grpSpPr>
        <p:sp>
          <p:nvSpPr>
            <p:cNvPr id="2" name="Freeform 40"/>
            <p:cNvSpPr>
              <a:spLocks/>
            </p:cNvSpPr>
            <p:nvPr/>
          </p:nvSpPr>
          <p:spPr bwMode="auto">
            <a:xfrm>
              <a:off x="2016" y="1824"/>
              <a:ext cx="480" cy="12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0" y="336"/>
                </a:cxn>
                <a:cxn ang="0">
                  <a:pos x="0" y="1248"/>
                </a:cxn>
                <a:cxn ang="0">
                  <a:pos x="336" y="912"/>
                </a:cxn>
                <a:cxn ang="0">
                  <a:pos x="336" y="0"/>
                </a:cxn>
              </a:cxnLst>
              <a:rect l="0" t="0" r="r" b="b"/>
              <a:pathLst>
                <a:path w="336" h="1248">
                  <a:moveTo>
                    <a:pt x="336" y="0"/>
                  </a:moveTo>
                  <a:lnTo>
                    <a:pt x="0" y="336"/>
                  </a:lnTo>
                  <a:lnTo>
                    <a:pt x="0" y="1248"/>
                  </a:lnTo>
                  <a:lnTo>
                    <a:pt x="336" y="91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3" name="Freeform 37"/>
            <p:cNvSpPr>
              <a:spLocks/>
            </p:cNvSpPr>
            <p:nvPr/>
          </p:nvSpPr>
          <p:spPr bwMode="auto">
            <a:xfrm>
              <a:off x="528" y="2160"/>
              <a:ext cx="1488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1008" y="912"/>
                </a:cxn>
                <a:cxn ang="0">
                  <a:pos x="1008" y="0"/>
                </a:cxn>
                <a:cxn ang="0">
                  <a:pos x="0" y="0"/>
                </a:cxn>
              </a:cxnLst>
              <a:rect l="0" t="0" r="r" b="b"/>
              <a:pathLst>
                <a:path w="1008" h="912">
                  <a:moveTo>
                    <a:pt x="0" y="0"/>
                  </a:moveTo>
                  <a:lnTo>
                    <a:pt x="0" y="912"/>
                  </a:lnTo>
                  <a:lnTo>
                    <a:pt x="1008" y="912"/>
                  </a:lnTo>
                  <a:lnTo>
                    <a:pt x="10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4" name="Freeform 39"/>
            <p:cNvSpPr>
              <a:spLocks/>
            </p:cNvSpPr>
            <p:nvPr/>
          </p:nvSpPr>
          <p:spPr bwMode="auto">
            <a:xfrm>
              <a:off x="528" y="1824"/>
              <a:ext cx="1968" cy="336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0" y="336"/>
                </a:cxn>
                <a:cxn ang="0">
                  <a:pos x="1008" y="336"/>
                </a:cxn>
                <a:cxn ang="0">
                  <a:pos x="1344" y="0"/>
                </a:cxn>
                <a:cxn ang="0">
                  <a:pos x="336" y="0"/>
                </a:cxn>
              </a:cxnLst>
              <a:rect l="0" t="0" r="r" b="b"/>
              <a:pathLst>
                <a:path w="1344" h="336">
                  <a:moveTo>
                    <a:pt x="336" y="0"/>
                  </a:moveTo>
                  <a:lnTo>
                    <a:pt x="0" y="336"/>
                  </a:lnTo>
                  <a:lnTo>
                    <a:pt x="1008" y="336"/>
                  </a:lnTo>
                  <a:lnTo>
                    <a:pt x="1344" y="0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1143000" y="3886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latin typeface="Times New Roman" pitchFamily="18" charset="0"/>
              </a:rPr>
              <a:t>chiều dài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 rot="16200000">
            <a:off x="3200400" y="1905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latin typeface="Times New Roman" pitchFamily="18" charset="0"/>
              </a:rPr>
              <a:t>chiều cao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 rot="-2093698">
            <a:off x="2819400" y="3394075"/>
            <a:ext cx="211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latin typeface="Times New Roman" pitchFamily="18" charset="0"/>
              </a:rPr>
              <a:t>chiều rộng</a:t>
            </a:r>
          </a:p>
        </p:txBody>
      </p:sp>
      <p:grpSp>
        <p:nvGrpSpPr>
          <p:cNvPr id="4104" name="Group 20"/>
          <p:cNvGrpSpPr>
            <a:grpSpLocks/>
          </p:cNvGrpSpPr>
          <p:nvPr/>
        </p:nvGrpSpPr>
        <p:grpSpPr bwMode="auto">
          <a:xfrm>
            <a:off x="5029200" y="1870075"/>
            <a:ext cx="1905000" cy="1981200"/>
            <a:chOff x="3168" y="1728"/>
            <a:chExt cx="1200" cy="1248"/>
          </a:xfrm>
        </p:grpSpPr>
        <p:sp>
          <p:nvSpPr>
            <p:cNvPr id="50" name="Freeform 40"/>
            <p:cNvSpPr>
              <a:spLocks/>
            </p:cNvSpPr>
            <p:nvPr/>
          </p:nvSpPr>
          <p:spPr bwMode="auto">
            <a:xfrm>
              <a:off x="4080" y="1728"/>
              <a:ext cx="288" cy="1248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0" y="336"/>
                </a:cxn>
                <a:cxn ang="0">
                  <a:pos x="0" y="1248"/>
                </a:cxn>
                <a:cxn ang="0">
                  <a:pos x="336" y="912"/>
                </a:cxn>
                <a:cxn ang="0">
                  <a:pos x="336" y="0"/>
                </a:cxn>
              </a:cxnLst>
              <a:rect l="0" t="0" r="r" b="b"/>
              <a:pathLst>
                <a:path w="336" h="1248">
                  <a:moveTo>
                    <a:pt x="336" y="0"/>
                  </a:moveTo>
                  <a:lnTo>
                    <a:pt x="0" y="336"/>
                  </a:lnTo>
                  <a:lnTo>
                    <a:pt x="0" y="1248"/>
                  </a:lnTo>
                  <a:lnTo>
                    <a:pt x="336" y="91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53" name="Freeform 37"/>
            <p:cNvSpPr>
              <a:spLocks/>
            </p:cNvSpPr>
            <p:nvPr/>
          </p:nvSpPr>
          <p:spPr bwMode="auto">
            <a:xfrm>
              <a:off x="3168" y="2064"/>
              <a:ext cx="912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1008" y="912"/>
                </a:cxn>
                <a:cxn ang="0">
                  <a:pos x="1008" y="0"/>
                </a:cxn>
                <a:cxn ang="0">
                  <a:pos x="0" y="0"/>
                </a:cxn>
              </a:cxnLst>
              <a:rect l="0" t="0" r="r" b="b"/>
              <a:pathLst>
                <a:path w="1008" h="912">
                  <a:moveTo>
                    <a:pt x="0" y="0"/>
                  </a:moveTo>
                  <a:lnTo>
                    <a:pt x="0" y="912"/>
                  </a:lnTo>
                  <a:lnTo>
                    <a:pt x="1008" y="912"/>
                  </a:lnTo>
                  <a:lnTo>
                    <a:pt x="100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55" name="Freeform 39"/>
            <p:cNvSpPr>
              <a:spLocks/>
            </p:cNvSpPr>
            <p:nvPr/>
          </p:nvSpPr>
          <p:spPr bwMode="auto">
            <a:xfrm>
              <a:off x="3168" y="1728"/>
              <a:ext cx="1200" cy="336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0" y="336"/>
                </a:cxn>
                <a:cxn ang="0">
                  <a:pos x="1008" y="336"/>
                </a:cxn>
                <a:cxn ang="0">
                  <a:pos x="1344" y="0"/>
                </a:cxn>
                <a:cxn ang="0">
                  <a:pos x="336" y="0"/>
                </a:cxn>
              </a:cxnLst>
              <a:rect l="0" t="0" r="r" b="b"/>
              <a:pathLst>
                <a:path w="1344" h="336">
                  <a:moveTo>
                    <a:pt x="336" y="0"/>
                  </a:moveTo>
                  <a:lnTo>
                    <a:pt x="0" y="336"/>
                  </a:lnTo>
                  <a:lnTo>
                    <a:pt x="1008" y="336"/>
                  </a:lnTo>
                  <a:lnTo>
                    <a:pt x="1344" y="0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5181600" y="37750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cạnh</a:t>
            </a:r>
          </a:p>
        </p:txBody>
      </p:sp>
      <p:sp>
        <p:nvSpPr>
          <p:cNvPr id="38938" name="Text Box 26"/>
          <p:cNvSpPr txBox="1">
            <a:spLocks noChangeArrowheads="1"/>
          </p:cNvSpPr>
          <p:nvPr/>
        </p:nvSpPr>
        <p:spPr bwMode="auto">
          <a:xfrm rot="16200000">
            <a:off x="6096000" y="175895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cạnh</a:t>
            </a:r>
          </a:p>
        </p:txBody>
      </p:sp>
      <p:sp>
        <p:nvSpPr>
          <p:cNvPr id="38939" name="Text Box 27"/>
          <p:cNvSpPr txBox="1">
            <a:spLocks noChangeArrowheads="1"/>
          </p:cNvSpPr>
          <p:nvPr/>
        </p:nvSpPr>
        <p:spPr bwMode="auto">
          <a:xfrm rot="-3098631">
            <a:off x="6186488" y="297815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cạnh</a:t>
            </a:r>
          </a:p>
        </p:txBody>
      </p:sp>
      <p:sp>
        <p:nvSpPr>
          <p:cNvPr id="18" name="Text Box 69"/>
          <p:cNvSpPr txBox="1">
            <a:spLocks noChangeArrowheads="1"/>
          </p:cNvSpPr>
          <p:nvPr/>
        </p:nvSpPr>
        <p:spPr bwMode="auto">
          <a:xfrm>
            <a:off x="533400" y="4987925"/>
            <a:ext cx="7924800" cy="95567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Hình lập phương là hình hộp chữ nhật đặc biệt có chiều dài, chiều rộng, chiều cao bằng nhau.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534391" y="152400"/>
            <a:ext cx="6303818" cy="152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Thứ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ba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ngày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tháng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năm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2021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TOÁN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XUNG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QUANH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TOÀN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PHẦN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altLang="en-US" sz="1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56018"/>
      </p:ext>
    </p:extLst>
  </p:cSld>
  <p:clrMapOvr>
    <a:masterClrMapping/>
  </p:clrMapOvr>
  <p:transition spd="med">
    <p:randomBa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6" grpId="0"/>
      <p:bldP spid="38926" grpId="1"/>
      <p:bldP spid="38936" grpId="0"/>
      <p:bldP spid="38936" grpId="1"/>
      <p:bldP spid="38929" grpId="0"/>
      <p:bldP spid="38930" grpId="0"/>
      <p:bldP spid="38931" grpId="0"/>
      <p:bldP spid="38937" grpId="0"/>
      <p:bldP spid="38938" grpId="0"/>
      <p:bldP spid="38939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reeform 38"/>
          <p:cNvSpPr>
            <a:spLocks/>
          </p:cNvSpPr>
          <p:nvPr/>
        </p:nvSpPr>
        <p:spPr bwMode="auto">
          <a:xfrm>
            <a:off x="762000" y="1828800"/>
            <a:ext cx="1600200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64" name="Freeform 33"/>
          <p:cNvSpPr>
            <a:spLocks/>
          </p:cNvSpPr>
          <p:nvPr/>
        </p:nvSpPr>
        <p:spPr bwMode="auto">
          <a:xfrm>
            <a:off x="228600" y="3276600"/>
            <a:ext cx="2133600" cy="5334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1008" y="336"/>
              </a:cxn>
              <a:cxn ang="0">
                <a:pos x="1344" y="0"/>
              </a:cxn>
              <a:cxn ang="0">
                <a:pos x="336" y="0"/>
              </a:cxn>
            </a:cxnLst>
            <a:rect l="0" t="0" r="r" b="b"/>
            <a:pathLst>
              <a:path w="1344" h="336">
                <a:moveTo>
                  <a:pt x="336" y="0"/>
                </a:moveTo>
                <a:lnTo>
                  <a:pt x="0" y="336"/>
                </a:lnTo>
                <a:lnTo>
                  <a:pt x="1008" y="336"/>
                </a:lnTo>
                <a:lnTo>
                  <a:pt x="1344" y="0"/>
                </a:lnTo>
                <a:lnTo>
                  <a:pt x="336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44" name="Freeform 38"/>
          <p:cNvSpPr>
            <a:spLocks/>
          </p:cNvSpPr>
          <p:nvPr/>
        </p:nvSpPr>
        <p:spPr bwMode="auto">
          <a:xfrm>
            <a:off x="3657600" y="4191000"/>
            <a:ext cx="1600200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9" name="Freeform 37"/>
          <p:cNvSpPr>
            <a:spLocks/>
          </p:cNvSpPr>
          <p:nvPr/>
        </p:nvSpPr>
        <p:spPr bwMode="auto">
          <a:xfrm>
            <a:off x="6858000" y="4191000"/>
            <a:ext cx="1600200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66" name="Freeform 40"/>
          <p:cNvSpPr>
            <a:spLocks/>
          </p:cNvSpPr>
          <p:nvPr/>
        </p:nvSpPr>
        <p:spPr bwMode="auto">
          <a:xfrm>
            <a:off x="1828800" y="1828800"/>
            <a:ext cx="533400" cy="19812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0" y="1248"/>
              </a:cxn>
              <a:cxn ang="0">
                <a:pos x="336" y="912"/>
              </a:cxn>
              <a:cxn ang="0">
                <a:pos x="336" y="0"/>
              </a:cxn>
            </a:cxnLst>
            <a:rect l="0" t="0" r="r" b="b"/>
            <a:pathLst>
              <a:path w="336" h="1248">
                <a:moveTo>
                  <a:pt x="336" y="0"/>
                </a:moveTo>
                <a:lnTo>
                  <a:pt x="0" y="336"/>
                </a:lnTo>
                <a:lnTo>
                  <a:pt x="0" y="1248"/>
                </a:lnTo>
                <a:lnTo>
                  <a:pt x="336" y="912"/>
                </a:lnTo>
                <a:lnTo>
                  <a:pt x="33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62" name="Freeform 35"/>
          <p:cNvSpPr>
            <a:spLocks/>
          </p:cNvSpPr>
          <p:nvPr/>
        </p:nvSpPr>
        <p:spPr bwMode="auto">
          <a:xfrm>
            <a:off x="228600" y="1828800"/>
            <a:ext cx="533400" cy="19812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0" y="1248"/>
              </a:cxn>
              <a:cxn ang="0">
                <a:pos x="336" y="912"/>
              </a:cxn>
              <a:cxn ang="0">
                <a:pos x="336" y="0"/>
              </a:cxn>
            </a:cxnLst>
            <a:rect l="0" t="0" r="r" b="b"/>
            <a:pathLst>
              <a:path w="336" h="1248">
                <a:moveTo>
                  <a:pt x="336" y="0"/>
                </a:moveTo>
                <a:lnTo>
                  <a:pt x="0" y="336"/>
                </a:lnTo>
                <a:lnTo>
                  <a:pt x="0" y="1248"/>
                </a:lnTo>
                <a:lnTo>
                  <a:pt x="336" y="912"/>
                </a:lnTo>
                <a:lnTo>
                  <a:pt x="33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67" name="Freeform 37"/>
          <p:cNvSpPr>
            <a:spLocks/>
          </p:cNvSpPr>
          <p:nvPr/>
        </p:nvSpPr>
        <p:spPr bwMode="auto">
          <a:xfrm>
            <a:off x="228600" y="2362200"/>
            <a:ext cx="1600200" cy="144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65" name="Freeform 39"/>
          <p:cNvSpPr>
            <a:spLocks/>
          </p:cNvSpPr>
          <p:nvPr/>
        </p:nvSpPr>
        <p:spPr bwMode="auto">
          <a:xfrm>
            <a:off x="228600" y="1828800"/>
            <a:ext cx="2133600" cy="5334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1008" y="336"/>
              </a:cxn>
              <a:cxn ang="0">
                <a:pos x="1344" y="0"/>
              </a:cxn>
              <a:cxn ang="0">
                <a:pos x="336" y="0"/>
              </a:cxn>
            </a:cxnLst>
            <a:rect l="0" t="0" r="r" b="b"/>
            <a:pathLst>
              <a:path w="1344" h="336">
                <a:moveTo>
                  <a:pt x="336" y="0"/>
                </a:moveTo>
                <a:lnTo>
                  <a:pt x="0" y="336"/>
                </a:lnTo>
                <a:lnTo>
                  <a:pt x="1008" y="336"/>
                </a:lnTo>
                <a:lnTo>
                  <a:pt x="1344" y="0"/>
                </a:lnTo>
                <a:lnTo>
                  <a:pt x="336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362200" y="53340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3600">
              <a:latin typeface="Times New Roman" pitchFamily="18" charset="0"/>
            </a:endParaRP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124200" y="5715000"/>
            <a:ext cx="3124200" cy="650875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>
            <a:prstShdw prst="shdw17" dist="17961" dir="2700000">
              <a:srgbClr val="7A1F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xq</a:t>
            </a:r>
            <a:r>
              <a:rPr lang="en-US" altLang="en-US" sz="3600" b="1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</a:rPr>
              <a:t>= a x a x</a:t>
            </a:r>
            <a:r>
              <a:rPr lang="en-US" altLang="en-US" sz="3600" b="1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600" b="1">
                <a:solidFill>
                  <a:srgbClr val="FF0066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3567" name="Text Box 2"/>
          <p:cNvSpPr txBox="1">
            <a:spLocks noChangeArrowheads="1"/>
          </p:cNvSpPr>
          <p:nvPr/>
        </p:nvSpPr>
        <p:spPr bwMode="auto">
          <a:xfrm>
            <a:off x="381000" y="1233487"/>
            <a:ext cx="426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1. Diện tích xung quanh: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4191000" y="48069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2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5791200" y="48069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3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590800" y="48069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1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7467600" y="48069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4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2362200" y="1447800"/>
            <a:ext cx="7010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Diện tích xung quanh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của hình lập phương bằng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diện tích một mặt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nhân với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4</a:t>
            </a:r>
            <a:r>
              <a:rPr lang="en-US" alt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2533650" y="3671888"/>
            <a:ext cx="53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CC33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1676400" y="4510088"/>
            <a:ext cx="53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CC33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3577" name="AutoShape 25" descr="Stationery"/>
          <p:cNvSpPr>
            <a:spLocks noChangeArrowheads="1"/>
          </p:cNvSpPr>
          <p:nvPr/>
        </p:nvSpPr>
        <p:spPr bwMode="auto">
          <a:xfrm rot="10800000">
            <a:off x="3048000" y="3248025"/>
            <a:ext cx="1371600" cy="561975"/>
          </a:xfrm>
          <a:prstGeom prst="wedgeRoundRectCallout">
            <a:avLst>
              <a:gd name="adj1" fmla="val -16556"/>
              <a:gd name="adj2" fmla="val 137852"/>
              <a:gd name="adj3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a x a</a:t>
            </a:r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3276600" y="2743200"/>
            <a:ext cx="2743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Text Box 2"/>
          <p:cNvSpPr txBox="1">
            <a:spLocks noChangeArrowheads="1"/>
          </p:cNvSpPr>
          <p:nvPr/>
        </p:nvSpPr>
        <p:spPr bwMode="auto">
          <a:xfrm>
            <a:off x="2667000" y="1752600"/>
            <a:ext cx="6477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Các mặt của hình lập phương là các hình vuông bằng nhau.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4648200" y="3276600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itchFamily="18" charset="0"/>
              </a:rPr>
              <a:t>(a: số đo cạnh)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990600" y="5821363"/>
            <a:ext cx="7848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altLang="en-US" b="1" baseline="-25000">
                <a:solidFill>
                  <a:srgbClr val="0000FF"/>
                </a:solidFill>
                <a:latin typeface="Times New Roman" pitchFamily="18" charset="0"/>
              </a:rPr>
              <a:t>xq</a:t>
            </a:r>
            <a:r>
              <a:rPr lang="en-US" altLang="en-US" sz="2800" b="1" baseline="-2500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Diện tích xung quanh của hình lập phương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534391" y="0"/>
            <a:ext cx="6303818" cy="138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Thứ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ba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ngày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tháng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năm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2021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TOÁN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 err="1" smtClean="0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dirty="0" err="1">
                <a:solidFill>
                  <a:srgbClr val="FF0000"/>
                </a:solidFill>
                <a:latin typeface="Times New Roman" pitchFamily="18" charset="0"/>
              </a:rPr>
              <a:t>XUNG</a:t>
            </a:r>
            <a:r>
              <a:rPr lang="en-US" altLang="en-US" sz="1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dirty="0" err="1">
                <a:solidFill>
                  <a:srgbClr val="FF0000"/>
                </a:solidFill>
                <a:latin typeface="Times New Roman" pitchFamily="18" charset="0"/>
              </a:rPr>
              <a:t>QUANH</a:t>
            </a:r>
            <a:r>
              <a:rPr lang="en-US" altLang="en-US" sz="1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sz="1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dirty="0" err="1" smtClean="0">
                <a:solidFill>
                  <a:srgbClr val="FF0000"/>
                </a:solidFill>
                <a:latin typeface="Times New Roman" pitchFamily="18" charset="0"/>
              </a:rPr>
              <a:t>TOÀN</a:t>
            </a:r>
            <a:r>
              <a:rPr lang="en-US" altLang="en-US" sz="1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dirty="0" err="1">
                <a:solidFill>
                  <a:srgbClr val="FF0000"/>
                </a:solidFill>
                <a:latin typeface="Times New Roman" pitchFamily="18" charset="0"/>
              </a:rPr>
              <a:t>PHẦN</a:t>
            </a:r>
            <a:r>
              <a:rPr lang="en-US" altLang="en-US" sz="1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en-US" sz="1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b="1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altLang="en-US" sz="1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400" b="1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altLang="en-US" sz="1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442859"/>
      </p:ext>
    </p:extLst>
  </p:cSld>
  <p:clrMapOvr>
    <a:masterClrMapping/>
  </p:clrMapOvr>
  <p:transition spd="med">
    <p:split orient="vert" dir="in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17 0.02778 L 0.2 0.2666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11944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5 -0.05879 L 0.49167 0.3467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8" y="2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5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8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1" dur="20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1" dur="20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4" dur="20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 animBg="1"/>
      <p:bldP spid="23567" grpId="0"/>
      <p:bldP spid="23568" grpId="0"/>
      <p:bldP spid="23569" grpId="0"/>
      <p:bldP spid="23570" grpId="0"/>
      <p:bldP spid="23571" grpId="0"/>
      <p:bldP spid="23573" grpId="0"/>
      <p:bldP spid="23574" grpId="0"/>
      <p:bldP spid="23577" grpId="0" animBg="1"/>
      <p:bldP spid="23578" grpId="0" animBg="1"/>
      <p:bldP spid="23579" grpId="0"/>
      <p:bldP spid="23579" grpId="1"/>
      <p:bldP spid="23580" grpId="0"/>
      <p:bldP spid="23581" grpId="0"/>
      <p:bldP spid="2358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 33"/>
          <p:cNvSpPr>
            <a:spLocks/>
          </p:cNvSpPr>
          <p:nvPr/>
        </p:nvSpPr>
        <p:spPr bwMode="auto">
          <a:xfrm>
            <a:off x="228600" y="3276600"/>
            <a:ext cx="2133600" cy="5334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1008" y="336"/>
              </a:cxn>
              <a:cxn ang="0">
                <a:pos x="1344" y="0"/>
              </a:cxn>
              <a:cxn ang="0">
                <a:pos x="336" y="0"/>
              </a:cxn>
            </a:cxnLst>
            <a:rect l="0" t="0" r="r" b="b"/>
            <a:pathLst>
              <a:path w="1344" h="336">
                <a:moveTo>
                  <a:pt x="336" y="0"/>
                </a:moveTo>
                <a:lnTo>
                  <a:pt x="0" y="336"/>
                </a:lnTo>
                <a:lnTo>
                  <a:pt x="1008" y="336"/>
                </a:lnTo>
                <a:lnTo>
                  <a:pt x="1344" y="0"/>
                </a:lnTo>
                <a:lnTo>
                  <a:pt x="336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44" name="Freeform 38"/>
          <p:cNvSpPr>
            <a:spLocks/>
          </p:cNvSpPr>
          <p:nvPr/>
        </p:nvSpPr>
        <p:spPr bwMode="auto">
          <a:xfrm>
            <a:off x="3710106" y="3730625"/>
            <a:ext cx="1600200" cy="1543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9" name="Freeform 37"/>
          <p:cNvSpPr>
            <a:spLocks/>
          </p:cNvSpPr>
          <p:nvPr/>
        </p:nvSpPr>
        <p:spPr bwMode="auto">
          <a:xfrm>
            <a:off x="6972300" y="3769768"/>
            <a:ext cx="1600200" cy="1524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67" name="Freeform 37"/>
          <p:cNvSpPr>
            <a:spLocks/>
          </p:cNvSpPr>
          <p:nvPr/>
        </p:nvSpPr>
        <p:spPr bwMode="auto">
          <a:xfrm>
            <a:off x="2057400" y="3717925"/>
            <a:ext cx="1600200" cy="1524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362200" y="53340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3600">
              <a:latin typeface="Times New Roman" pitchFamily="18" charset="0"/>
            </a:endParaRPr>
          </a:p>
        </p:txBody>
      </p:sp>
      <p:sp>
        <p:nvSpPr>
          <p:cNvPr id="8199" name="Text Box 15"/>
          <p:cNvSpPr txBox="1">
            <a:spLocks noChangeArrowheads="1"/>
          </p:cNvSpPr>
          <p:nvPr/>
        </p:nvSpPr>
        <p:spPr bwMode="auto">
          <a:xfrm>
            <a:off x="4191000" y="41211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2</a:t>
            </a:r>
          </a:p>
        </p:txBody>
      </p:sp>
      <p:sp>
        <p:nvSpPr>
          <p:cNvPr id="8200" name="Text Box 16"/>
          <p:cNvSpPr txBox="1">
            <a:spLocks noChangeArrowheads="1"/>
          </p:cNvSpPr>
          <p:nvPr/>
        </p:nvSpPr>
        <p:spPr bwMode="auto">
          <a:xfrm>
            <a:off x="5791200" y="4394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3</a:t>
            </a:r>
          </a:p>
        </p:txBody>
      </p:sp>
      <p:sp>
        <p:nvSpPr>
          <p:cNvPr id="8201" name="Text Box 17"/>
          <p:cNvSpPr txBox="1">
            <a:spLocks noChangeArrowheads="1"/>
          </p:cNvSpPr>
          <p:nvPr/>
        </p:nvSpPr>
        <p:spPr bwMode="auto">
          <a:xfrm>
            <a:off x="2590800" y="41211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1</a:t>
            </a:r>
          </a:p>
        </p:txBody>
      </p:sp>
      <p:sp>
        <p:nvSpPr>
          <p:cNvPr id="8202" name="Text Box 18"/>
          <p:cNvSpPr txBox="1">
            <a:spLocks noChangeArrowheads="1"/>
          </p:cNvSpPr>
          <p:nvPr/>
        </p:nvSpPr>
        <p:spPr bwMode="auto">
          <a:xfrm>
            <a:off x="7467600" y="41211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4</a:t>
            </a:r>
          </a:p>
        </p:txBody>
      </p:sp>
      <p:sp>
        <p:nvSpPr>
          <p:cNvPr id="8203" name="Text Box 22"/>
          <p:cNvSpPr txBox="1">
            <a:spLocks noChangeArrowheads="1"/>
          </p:cNvSpPr>
          <p:nvPr/>
        </p:nvSpPr>
        <p:spPr bwMode="auto">
          <a:xfrm>
            <a:off x="2362200" y="44196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6600CC"/>
                </a:solidFill>
                <a:latin typeface="Times New Roman" pitchFamily="18" charset="0"/>
              </a:rPr>
              <a:t>a x a</a:t>
            </a:r>
          </a:p>
        </p:txBody>
      </p:sp>
      <p:sp>
        <p:nvSpPr>
          <p:cNvPr id="2" name="Freeform 38"/>
          <p:cNvSpPr>
            <a:spLocks/>
          </p:cNvSpPr>
          <p:nvPr/>
        </p:nvSpPr>
        <p:spPr bwMode="auto">
          <a:xfrm>
            <a:off x="3710106" y="2270125"/>
            <a:ext cx="1600200" cy="1447800"/>
          </a:xfrm>
          <a:custGeom>
            <a:avLst/>
            <a:gdLst>
              <a:gd name="T0" fmla="*/ 0 w 1008"/>
              <a:gd name="T1" fmla="*/ 0 h 912"/>
              <a:gd name="T2" fmla="*/ 0 w 1008"/>
              <a:gd name="T3" fmla="*/ 2147483647 h 912"/>
              <a:gd name="T4" fmla="*/ 2147483647 w 1008"/>
              <a:gd name="T5" fmla="*/ 2147483647 h 912"/>
              <a:gd name="T6" fmla="*/ 2147483647 w 1008"/>
              <a:gd name="T7" fmla="*/ 0 h 912"/>
              <a:gd name="T8" fmla="*/ 0 w 10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912"/>
              <a:gd name="T17" fmla="*/ 1008 w 1008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" name="Freeform 38"/>
          <p:cNvSpPr>
            <a:spLocks/>
          </p:cNvSpPr>
          <p:nvPr/>
        </p:nvSpPr>
        <p:spPr bwMode="auto">
          <a:xfrm>
            <a:off x="3657600" y="5248275"/>
            <a:ext cx="1600200" cy="1447800"/>
          </a:xfrm>
          <a:custGeom>
            <a:avLst/>
            <a:gdLst>
              <a:gd name="T0" fmla="*/ 0 w 1008"/>
              <a:gd name="T1" fmla="*/ 0 h 912"/>
              <a:gd name="T2" fmla="*/ 0 w 1008"/>
              <a:gd name="T3" fmla="*/ 2147483647 h 912"/>
              <a:gd name="T4" fmla="*/ 2147483647 w 1008"/>
              <a:gd name="T5" fmla="*/ 2147483647 h 912"/>
              <a:gd name="T6" fmla="*/ 2147483647 w 1008"/>
              <a:gd name="T7" fmla="*/ 0 h 912"/>
              <a:gd name="T8" fmla="*/ 0 w 10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912"/>
              <a:gd name="T17" fmla="*/ 1008 w 1008"/>
              <a:gd name="T18" fmla="*/ 912 h 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47129" name="Text Box 2"/>
          <p:cNvSpPr txBox="1">
            <a:spLocks noChangeArrowheads="1"/>
          </p:cNvSpPr>
          <p:nvPr/>
        </p:nvSpPr>
        <p:spPr bwMode="auto">
          <a:xfrm>
            <a:off x="152400" y="304800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2.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Diện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toàn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65" name="Freeform 39"/>
          <p:cNvSpPr>
            <a:spLocks/>
          </p:cNvSpPr>
          <p:nvPr/>
        </p:nvSpPr>
        <p:spPr bwMode="auto">
          <a:xfrm>
            <a:off x="228600" y="1828800"/>
            <a:ext cx="2133600" cy="533400"/>
          </a:xfrm>
          <a:custGeom>
            <a:avLst/>
            <a:gdLst/>
            <a:ahLst/>
            <a:cxnLst>
              <a:cxn ang="0">
                <a:pos x="336" y="0"/>
              </a:cxn>
              <a:cxn ang="0">
                <a:pos x="0" y="336"/>
              </a:cxn>
              <a:cxn ang="0">
                <a:pos x="1008" y="336"/>
              </a:cxn>
              <a:cxn ang="0">
                <a:pos x="1344" y="0"/>
              </a:cxn>
              <a:cxn ang="0">
                <a:pos x="336" y="0"/>
              </a:cxn>
            </a:cxnLst>
            <a:rect l="0" t="0" r="r" b="b"/>
            <a:pathLst>
              <a:path w="1344" h="336">
                <a:moveTo>
                  <a:pt x="336" y="0"/>
                </a:moveTo>
                <a:lnTo>
                  <a:pt x="0" y="336"/>
                </a:lnTo>
                <a:lnTo>
                  <a:pt x="1008" y="336"/>
                </a:lnTo>
                <a:lnTo>
                  <a:pt x="1344" y="0"/>
                </a:lnTo>
                <a:lnTo>
                  <a:pt x="336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4" name="Freeform 37"/>
          <p:cNvSpPr>
            <a:spLocks/>
          </p:cNvSpPr>
          <p:nvPr/>
        </p:nvSpPr>
        <p:spPr bwMode="auto">
          <a:xfrm>
            <a:off x="5270500" y="3733800"/>
            <a:ext cx="1600200" cy="1524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1008" y="912"/>
              </a:cxn>
              <a:cxn ang="0">
                <a:pos x="1008" y="0"/>
              </a:cxn>
              <a:cxn ang="0">
                <a:pos x="0" y="0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8209" name="Text Box 28"/>
          <p:cNvSpPr txBox="1">
            <a:spLocks noChangeArrowheads="1"/>
          </p:cNvSpPr>
          <p:nvPr/>
        </p:nvSpPr>
        <p:spPr bwMode="auto">
          <a:xfrm>
            <a:off x="5794375" y="4151194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3</a:t>
            </a:r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4191000" y="2743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5</a:t>
            </a:r>
          </a:p>
        </p:txBody>
      </p: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4191000" y="56388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6</a:t>
            </a:r>
          </a:p>
        </p:txBody>
      </p:sp>
      <p:sp>
        <p:nvSpPr>
          <p:cNvPr id="47136" name="Rectangle 32"/>
          <p:cNvSpPr>
            <a:spLocks noChangeArrowheads="1"/>
          </p:cNvSpPr>
          <p:nvPr/>
        </p:nvSpPr>
        <p:spPr bwMode="auto">
          <a:xfrm>
            <a:off x="304800" y="457200"/>
            <a:ext cx="8610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itchFamily="18" charset="0"/>
              </a:rPr>
              <a:t>Diện tích toàn phần của hình lập phương bằng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diện tích một mặt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nhân với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FF0066"/>
                </a:solidFill>
                <a:latin typeface="Times New Roman" pitchFamily="18" charset="0"/>
              </a:rPr>
              <a:t>6</a:t>
            </a:r>
            <a:r>
              <a:rPr lang="en-US" alt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47138" name="Text Box 34"/>
          <p:cNvSpPr txBox="1">
            <a:spLocks noChangeArrowheads="1"/>
          </p:cNvSpPr>
          <p:nvPr/>
        </p:nvSpPr>
        <p:spPr bwMode="auto">
          <a:xfrm>
            <a:off x="5562600" y="5741988"/>
            <a:ext cx="3124200" cy="588962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latin typeface="Times New Roman" pitchFamily="18" charset="0"/>
              </a:rPr>
              <a:t>S</a:t>
            </a:r>
            <a:r>
              <a:rPr lang="en-US" altLang="en-US" b="1" dirty="0" err="1">
                <a:solidFill>
                  <a:srgbClr val="FF0066"/>
                </a:solidFill>
                <a:latin typeface="Times New Roman" pitchFamily="18" charset="0"/>
              </a:rPr>
              <a:t>tp</a:t>
            </a:r>
            <a:r>
              <a:rPr lang="en-US" altLang="en-US" b="1" dirty="0">
                <a:solidFill>
                  <a:srgbClr val="FF3300"/>
                </a:solidFill>
                <a:latin typeface="Times New Roman" pitchFamily="18" charset="0"/>
              </a:rPr>
              <a:t> = a </a:t>
            </a:r>
            <a:r>
              <a:rPr lang="en-US" altLang="en-US" b="1" dirty="0">
                <a:latin typeface="Times New Roman" pitchFamily="18" charset="0"/>
              </a:rPr>
              <a:t>x</a:t>
            </a:r>
            <a:r>
              <a:rPr lang="en-US" altLang="en-US" b="1" dirty="0">
                <a:solidFill>
                  <a:srgbClr val="FF3300"/>
                </a:solidFill>
                <a:latin typeface="Times New Roman" pitchFamily="18" charset="0"/>
              </a:rPr>
              <a:t> a </a:t>
            </a:r>
            <a:r>
              <a:rPr lang="en-US" altLang="en-US" b="1" dirty="0">
                <a:latin typeface="Times New Roman" pitchFamily="18" charset="0"/>
              </a:rPr>
              <a:t>x</a:t>
            </a:r>
            <a:r>
              <a:rPr lang="en-US" altLang="en-US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47987879"/>
      </p:ext>
    </p:extLst>
  </p:cSld>
  <p:clrMapOvr>
    <a:masterClrMapping/>
  </p:clrMapOvr>
  <p:transition spd="med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decel="100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decel="100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decel="100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7129" grpId="0"/>
      <p:bldP spid="47133" grpId="0"/>
      <p:bldP spid="47134" grpId="0"/>
      <p:bldP spid="471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362200" y="538063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3600">
              <a:latin typeface="Times New Roman" pitchFamily="18" charset="0"/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2971800" y="4156075"/>
            <a:ext cx="3124200" cy="588963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>
            <a:prstShdw prst="shdw17" dist="17961" dir="2700000">
              <a:srgbClr val="7A1F00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latin typeface="Times New Roman" pitchFamily="18" charset="0"/>
              </a:rPr>
              <a:t>S</a:t>
            </a:r>
            <a:r>
              <a:rPr lang="en-US" altLang="en-US" b="1" dirty="0" err="1">
                <a:solidFill>
                  <a:srgbClr val="0000FF"/>
                </a:solidFill>
                <a:latin typeface="Times New Roman" pitchFamily="18" charset="0"/>
              </a:rPr>
              <a:t>xq</a:t>
            </a:r>
            <a:r>
              <a:rPr lang="en-US" altLang="en-US" b="1" dirty="0">
                <a:solidFill>
                  <a:srgbClr val="CC3300"/>
                </a:solidFill>
                <a:latin typeface="Times New Roman" pitchFamily="18" charset="0"/>
              </a:rPr>
              <a:t> = a </a:t>
            </a:r>
            <a:r>
              <a:rPr lang="en-US" altLang="en-US" b="1" dirty="0">
                <a:latin typeface="Times New Roman" pitchFamily="18" charset="0"/>
              </a:rPr>
              <a:t>x</a:t>
            </a:r>
            <a:r>
              <a:rPr lang="en-US" altLang="en-US" b="1" dirty="0">
                <a:solidFill>
                  <a:srgbClr val="CC3300"/>
                </a:solidFill>
                <a:latin typeface="Times New Roman" pitchFamily="18" charset="0"/>
              </a:rPr>
              <a:t> a </a:t>
            </a:r>
            <a:r>
              <a:rPr lang="en-US" altLang="en-US" b="1" dirty="0">
                <a:latin typeface="Times New Roman" pitchFamily="18" charset="0"/>
              </a:rPr>
              <a:t>x</a:t>
            </a:r>
            <a:r>
              <a:rPr lang="en-US" altLang="en-US" b="1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2971800" y="5014913"/>
            <a:ext cx="3124200" cy="588962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latin typeface="Times New Roman" pitchFamily="18" charset="0"/>
              </a:rPr>
              <a:t>S</a:t>
            </a:r>
            <a:r>
              <a:rPr lang="en-US" altLang="en-US" b="1" dirty="0" err="1">
                <a:solidFill>
                  <a:srgbClr val="002060"/>
                </a:solidFill>
                <a:latin typeface="Times New Roman" pitchFamily="18" charset="0"/>
              </a:rPr>
              <a:t>tp</a:t>
            </a:r>
            <a:r>
              <a:rPr lang="en-US" altLang="en-US" b="1" dirty="0">
                <a:solidFill>
                  <a:srgbClr val="FF3300"/>
                </a:solidFill>
                <a:latin typeface="Times New Roman" pitchFamily="18" charset="0"/>
              </a:rPr>
              <a:t> = a </a:t>
            </a:r>
            <a:r>
              <a:rPr lang="en-US" altLang="en-US" b="1" dirty="0">
                <a:latin typeface="Times New Roman" pitchFamily="18" charset="0"/>
              </a:rPr>
              <a:t>x</a:t>
            </a:r>
            <a:r>
              <a:rPr lang="en-US" altLang="en-US" b="1" dirty="0">
                <a:solidFill>
                  <a:srgbClr val="FF3300"/>
                </a:solidFill>
                <a:latin typeface="Times New Roman" pitchFamily="18" charset="0"/>
              </a:rPr>
              <a:t> a</a:t>
            </a:r>
            <a:r>
              <a:rPr lang="en-US" altLang="en-US" b="1" dirty="0">
                <a:latin typeface="Times New Roman" pitchFamily="18" charset="0"/>
              </a:rPr>
              <a:t> x</a:t>
            </a:r>
            <a:r>
              <a:rPr lang="en-US" altLang="en-US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b="1" dirty="0">
                <a:solidFill>
                  <a:srgbClr val="00206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304800" y="1600200"/>
            <a:ext cx="9067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* Diện tích xung quanh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của hình lập phương bằng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diện tích một mặt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nhân với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4</a:t>
            </a:r>
            <a:r>
              <a:rPr lang="en-US" alt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49182" name="Rectangle 30"/>
          <p:cNvSpPr>
            <a:spLocks noChangeArrowheads="1"/>
          </p:cNvSpPr>
          <p:nvPr/>
        </p:nvSpPr>
        <p:spPr bwMode="auto">
          <a:xfrm>
            <a:off x="304800" y="2438400"/>
            <a:ext cx="8610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*Diện tích toàn phần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của hình lập phương bằng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diện tích một mặt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latin typeface="Times New Roman" pitchFamily="18" charset="0"/>
              </a:rPr>
              <a:t>nhân với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FF0066"/>
                </a:solidFill>
                <a:latin typeface="Times New Roman" pitchFamily="18" charset="0"/>
              </a:rPr>
              <a:t>6</a:t>
            </a:r>
            <a:r>
              <a:rPr lang="en-US" alt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9223" name="Text Box 31"/>
          <p:cNvSpPr txBox="1">
            <a:spLocks noChangeArrowheads="1"/>
          </p:cNvSpPr>
          <p:nvPr/>
        </p:nvSpPr>
        <p:spPr bwMode="auto">
          <a:xfrm>
            <a:off x="990600" y="1600200"/>
            <a:ext cx="701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609600" y="1385888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Ghi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itchFamily="18" charset="0"/>
              </a:rPr>
              <a:t>nhớ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304800" y="2057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Muốn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tính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diện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xung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quanh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lập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phương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ta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như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thế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</a:rPr>
              <a:t>nào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609600" y="4094163"/>
            <a:ext cx="220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Công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thức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2971800" y="489108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imes New Roman" pitchFamily="18" charset="0"/>
              </a:rPr>
              <a:t>(a: </a:t>
            </a:r>
            <a:r>
              <a:rPr lang="en-US" altLang="en-US" sz="2800" b="1" dirty="0" err="1">
                <a:latin typeface="Times New Roman" pitchFamily="18" charset="0"/>
              </a:rPr>
              <a:t>số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đo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cạnh</a:t>
            </a:r>
            <a:r>
              <a:rPr lang="en-US" altLang="en-US" sz="2800" b="1" dirty="0">
                <a:latin typeface="Times New Roman" pitchFamily="18" charset="0"/>
              </a:rPr>
              <a:t>)</a:t>
            </a:r>
          </a:p>
        </p:txBody>
      </p:sp>
      <p:sp>
        <p:nvSpPr>
          <p:cNvPr id="49192" name="Text Box 40"/>
          <p:cNvSpPr txBox="1">
            <a:spLocks noChangeArrowheads="1"/>
          </p:cNvSpPr>
          <p:nvPr/>
        </p:nvSpPr>
        <p:spPr bwMode="auto">
          <a:xfrm>
            <a:off x="457200" y="29718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b="1">
                <a:solidFill>
                  <a:srgbClr val="006600"/>
                </a:solidFill>
                <a:latin typeface="Times New Roman" pitchFamily="18" charset="0"/>
              </a:rPr>
              <a:t>- Muốn tính diện tích toàn phần của hình lập phương ta làm như thế nào ?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534391" y="76200"/>
            <a:ext cx="6303818" cy="152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Thứ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ba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ngày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tháng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năm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2021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TOÁN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XUNG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QUANH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TOÀN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PHẦN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altLang="en-US" sz="1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290144"/>
      </p:ext>
    </p:extLst>
  </p:cSld>
  <p:clrMapOvr>
    <a:masterClrMapping/>
  </p:clrMapOvr>
  <p:transition spd="med">
    <p:split orient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9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52" dur="20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00417 0.1157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5787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9" grpId="0" animBg="1"/>
      <p:bldP spid="49174" grpId="0" animBg="1"/>
      <p:bldP spid="49184" grpId="0"/>
      <p:bldP spid="49185" grpId="0"/>
      <p:bldP spid="49185" grpId="1"/>
      <p:bldP spid="49186" grpId="0"/>
      <p:bldP spid="49188" grpId="0"/>
      <p:bldP spid="49188" grpId="1"/>
      <p:bldP spid="49192" grpId="0"/>
      <p:bldP spid="4919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0" y="1676400"/>
            <a:ext cx="2057400" cy="1828800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rgbClr val="0033CC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5334000" y="3657600"/>
            <a:ext cx="1600200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 type="triangle" w="med" len="med"/>
            <a:tailEnd type="triangle" w="med" len="med"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715000" y="359568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5cm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838200" y="1462088"/>
            <a:ext cx="144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latin typeface="Times New Roman" pitchFamily="18" charset="0"/>
              </a:rPr>
              <a:t> *</a:t>
            </a:r>
            <a:r>
              <a:rPr lang="en-US" altLang="en-US" sz="2800" b="1" i="1" u="sng" dirty="0" err="1">
                <a:latin typeface="Times New Roman" pitchFamily="18" charset="0"/>
              </a:rPr>
              <a:t>Ví</a:t>
            </a:r>
            <a:r>
              <a:rPr lang="en-US" altLang="en-US" sz="2800" b="1" i="1" u="sng" dirty="0">
                <a:latin typeface="Times New Roman" pitchFamily="18" charset="0"/>
              </a:rPr>
              <a:t> </a:t>
            </a:r>
            <a:r>
              <a:rPr lang="en-US" altLang="en-US" sz="2800" b="1" i="1" u="sng" dirty="0" err="1">
                <a:latin typeface="Times New Roman" pitchFamily="18" charset="0"/>
              </a:rPr>
              <a:t>dụ</a:t>
            </a:r>
            <a:r>
              <a:rPr lang="en-US" altLang="en-US" sz="2800" b="1" i="1" dirty="0">
                <a:latin typeface="Times New Roman" pitchFamily="18" charset="0"/>
              </a:rPr>
              <a:t>:</a:t>
            </a: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>
            <a:off x="7010400" y="3200400"/>
            <a:ext cx="381000" cy="3810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7543800" y="1708150"/>
            <a:ext cx="12700" cy="11303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7696200" y="202723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solidFill>
                  <a:srgbClr val="00B050"/>
                </a:solidFill>
                <a:latin typeface="Times New Roman" pitchFamily="18" charset="0"/>
              </a:rPr>
              <a:t>5cm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 rot="-3025021">
            <a:off x="7117557" y="3017043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5cm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762000" y="3810000"/>
            <a:ext cx="7772400" cy="26543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latin typeface="Times New Roman" pitchFamily="18" charset="0"/>
              </a:rPr>
              <a:t>                             </a:t>
            </a: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giải</a:t>
            </a:r>
            <a:endParaRPr lang="en-US" sz="2800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Diện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tích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xung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quanh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của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hình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lập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</a:rPr>
              <a:t> là:  </a:t>
            </a:r>
          </a:p>
          <a:p>
            <a:pPr eaLnBrk="1" hangingPunct="1">
              <a:defRPr/>
            </a:pPr>
            <a:r>
              <a:rPr lang="en-US" sz="2800" b="1" dirty="0">
                <a:latin typeface="Times New Roman" pitchFamily="18" charset="0"/>
              </a:rPr>
              <a:t>            (5 x 5) x 4 = 100 (cm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en-US" sz="2800" b="1" dirty="0"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r>
              <a:rPr lang="en-US" sz="2800" b="1" dirty="0" err="1">
                <a:latin typeface="Times New Roman" pitchFamily="18" charset="0"/>
              </a:rPr>
              <a:t>Diện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tích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toàn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phần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của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hình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lập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</a:rPr>
              <a:t> là:  </a:t>
            </a:r>
          </a:p>
          <a:p>
            <a:pPr eaLnBrk="1" hangingPunct="1">
              <a:defRPr/>
            </a:pPr>
            <a:r>
              <a:rPr lang="en-US" sz="2800" b="1" dirty="0">
                <a:latin typeface="Times New Roman" pitchFamily="18" charset="0"/>
              </a:rPr>
              <a:t>            (5 x 5) x 6 = 150 (cm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en-US" sz="2800" b="1" dirty="0"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r>
              <a:rPr lang="en-US" sz="2800" b="1" dirty="0">
                <a:latin typeface="Times New Roman" pitchFamily="18" charset="0"/>
              </a:rPr>
              <a:t>                         </a:t>
            </a:r>
            <a:r>
              <a:rPr lang="en-US" sz="2800" b="1" u="sng" dirty="0" err="1">
                <a:latin typeface="Times New Roman" pitchFamily="18" charset="0"/>
              </a:rPr>
              <a:t>Đáp</a:t>
            </a:r>
            <a:r>
              <a:rPr lang="en-US" sz="2800" b="1" u="sng" dirty="0">
                <a:latin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:   100cm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² ; 150cm².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57200" y="2057400"/>
            <a:ext cx="4724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 err="1"/>
              <a:t>Tính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diện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tích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xung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quanh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và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diện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tích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toàn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phần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của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hình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lập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phương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có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cạnh</a:t>
            </a:r>
            <a:r>
              <a:rPr lang="en-US" altLang="en-US" sz="2400" b="1" dirty="0"/>
              <a:t> 5cm.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534391" y="76200"/>
            <a:ext cx="6303818" cy="152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Thứ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ba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ngày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tháng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năm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2021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TOÁN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XUNG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QUANH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TOÀN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PHẦN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altLang="en-US" sz="1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1624"/>
      </p:ext>
    </p:extLst>
  </p:cSld>
  <p:clrMapOvr>
    <a:masterClrMapping/>
  </p:clrMapOvr>
  <p:transition spd="med">
    <p:pull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4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4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4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0" grpId="0" animBg="1"/>
      <p:bldP spid="24581" grpId="0"/>
      <p:bldP spid="24594" grpId="0"/>
      <p:bldP spid="24595" grpId="0" animBg="1"/>
      <p:bldP spid="24596" grpId="0" animBg="1"/>
      <p:bldP spid="24597" grpId="0"/>
      <p:bldP spid="24598" grpId="0"/>
      <p:bldP spid="246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800100" y="1143000"/>
                <a:ext cx="7772400" cy="5638800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1: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xung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toàn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phần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lập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7 cm.</a:t>
                </a:r>
                <a:b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2,5 cm.</a:t>
                </a:r>
                <a:b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dm.</a:t>
                </a:r>
                <a:b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b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Người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hộp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nắp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cứng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lập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1,5 dm.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diện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hộp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(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mép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dán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b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800100" y="1143000"/>
                <a:ext cx="7772400" cy="5638800"/>
              </a:xfrm>
              <a:blipFill rotWithShape="1">
                <a:blip r:embed="rId2"/>
                <a:stretch>
                  <a:fillRect t="-2378" r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534391" y="76200"/>
            <a:ext cx="6303818" cy="152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Thứ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ba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latin typeface="Times New Roman" pitchFamily="18" charset="0"/>
              </a:rPr>
              <a:t>ngày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tháng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02 </a:t>
            </a:r>
            <a:r>
              <a:rPr lang="en-US" altLang="en-US" sz="1800" dirty="0" err="1" smtClean="0">
                <a:latin typeface="Times New Roman" pitchFamily="18" charset="0"/>
              </a:rPr>
              <a:t>năm</a:t>
            </a:r>
            <a:r>
              <a:rPr lang="en-US" altLang="en-US" sz="1800" dirty="0" smtClean="0">
                <a:latin typeface="Times New Roman" pitchFamily="18" charset="0"/>
              </a:rPr>
              <a:t> </a:t>
            </a:r>
            <a:r>
              <a:rPr lang="en-US" altLang="en-US" sz="1800" dirty="0" smtClean="0">
                <a:latin typeface="Times New Roman" pitchFamily="18" charset="0"/>
              </a:rPr>
              <a:t>2021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latin typeface="Times New Roman" pitchFamily="18" charset="0"/>
              </a:rPr>
              <a:t>TOÁN</a:t>
            </a:r>
            <a:endParaRPr lang="en-US" altLang="en-US" sz="1800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XUNG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QUANH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  <a:latin typeface="Times New Roman" pitchFamily="18" charset="0"/>
              </a:rPr>
              <a:t>TOÀN</a:t>
            </a:r>
            <a:r>
              <a:rPr lang="en-US" altLang="en-US" sz="1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itchFamily="18" charset="0"/>
              </a:rPr>
              <a:t>PHẦN</a:t>
            </a:r>
            <a:r>
              <a:rPr lang="en-US" altLang="en-US" sz="1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altLang="en-US" sz="1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altLang="en-US" sz="1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4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</TotalTime>
  <Words>625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Bài 1: Tính diện tích xung quanh và diện tích toàn phần của hình lập phương có cạnh là: a) 7 cm. b) 2,5 cm. c) 3/4 dm. Bài 2: Người ta làm một cái hộp không nắp bằng bìa cứng dạng hình lập phương có cạnh 1,5 dm. Tính diện tích bìa để làm hộp      ( không tính mép dán).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Administrator</cp:lastModifiedBy>
  <cp:revision>10</cp:revision>
  <dcterms:created xsi:type="dcterms:W3CDTF">2020-03-27T06:37:14Z</dcterms:created>
  <dcterms:modified xsi:type="dcterms:W3CDTF">2021-02-02T07:11:18Z</dcterms:modified>
</cp:coreProperties>
</file>